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87" r:id="rId2"/>
    <p:sldId id="281" r:id="rId3"/>
    <p:sldId id="1373" r:id="rId4"/>
    <p:sldId id="1407" r:id="rId5"/>
    <p:sldId id="1406" r:id="rId6"/>
    <p:sldId id="1405" r:id="rId7"/>
    <p:sldId id="1404" r:id="rId8"/>
    <p:sldId id="467" r:id="rId9"/>
    <p:sldId id="1216" r:id="rId10"/>
    <p:sldId id="1408" r:id="rId11"/>
    <p:sldId id="1389" r:id="rId12"/>
    <p:sldId id="532" r:id="rId13"/>
    <p:sldId id="274" r:id="rId14"/>
    <p:sldId id="1400" r:id="rId15"/>
    <p:sldId id="1410" r:id="rId16"/>
    <p:sldId id="1409" r:id="rId17"/>
    <p:sldId id="275" r:id="rId18"/>
    <p:sldId id="1364" r:id="rId19"/>
    <p:sldId id="1403" r:id="rId20"/>
    <p:sldId id="1411" r:id="rId21"/>
    <p:sldId id="1412" r:id="rId22"/>
    <p:sldId id="1365" r:id="rId23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B183"/>
    <a:srgbClr val="FF0066"/>
    <a:srgbClr val="FF6600"/>
    <a:srgbClr val="3333FF"/>
    <a:srgbClr val="FECEF8"/>
    <a:srgbClr val="9933FF"/>
    <a:srgbClr val="00FF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713" autoAdjust="0"/>
    <p:restoredTop sz="93741" autoAdjust="0"/>
  </p:normalViewPr>
  <p:slideViewPr>
    <p:cSldViewPr snapToGrid="0">
      <p:cViewPr varScale="1">
        <p:scale>
          <a:sx n="62" d="100"/>
          <a:sy n="62" d="100"/>
        </p:scale>
        <p:origin x="456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004AC8-E53F-4404-B0A6-590CBA06ACD9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46C204-3D0E-43E8-BBCD-7E99DCEB246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7174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030327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94777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297299-B898-264B-BDFE-B22713837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A31A5DC-57E1-D74C-F595-F3FF29B6DCC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491C10D-9699-19CF-E1C8-46E8108068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4688259-2EDE-1975-EC5B-03A2C9757CF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28315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567C43-E9EE-E1A0-7059-D44F2061A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5A0F9BF-0A85-A078-E902-175F068F3F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15D83DD-0031-1209-9A0C-B84C4F0029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ED4243DA-9DF0-AD88-3FE5-27C86AE7D8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20781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9B6D42-AA19-BB09-98A0-D340039E5F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12F309B5-476A-651F-2771-3734F5CC06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D2E0C034-D3C3-5F5C-C644-32252B3790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F9B97B3-FB9C-6991-F62A-6A65F37D17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746824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A9CEF1-98F3-DD5B-14C8-F9C90D481F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7D7CFA36-FE3C-156A-97FC-4323645FD9D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48A48D0-59BC-5C00-3781-944285506A2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Après un court temps de recherche, demander aux élèves comment ils ont fait, puis faire une synthèse: Ce n’est pas très difficile si on est rigoureux, c’est-à-dire précis, et qu’on regarde bien ce qu’on fait. Pour bien </a:t>
            </a:r>
            <a:r>
              <a:rPr lang="fr-FR" dirty="0" err="1"/>
              <a:t>compa</a:t>
            </a:r>
            <a:r>
              <a:rPr lang="fr-FR" dirty="0"/>
              <a:t> </a:t>
            </a:r>
            <a:r>
              <a:rPr lang="fr-FR" dirty="0" err="1"/>
              <a:t>rer</a:t>
            </a:r>
            <a:r>
              <a:rPr lang="fr-FR" dirty="0"/>
              <a:t> les longueurs, il faut aligner les objets par rapport à un même repère, sinon cela n’est pas valable (donner un contrexemple).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7CF86B7-F4F7-7339-EA29-368B2DFC11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227608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CD9EF-B855-072D-78D3-F4061746FA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E9EC773-D90C-BE3D-B6CF-69D09D2F06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6A1CA16D-51DB-8A77-E519-35BA09AFA6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Il y a des branches posées les unes sur les autres. Là, on ne peut pas les déplacer. Comment peut-on les ranger de la plus petite à la plus grande?</a:t>
            </a:r>
          </a:p>
          <a:p>
            <a:r>
              <a:rPr lang="fr-FR" dirty="0"/>
              <a:t>Écouter leurs propositions et les mettre en œuvre collectivement. Valider et montrer qu’on peut employer la même écriture mathématique qu’avec les nombres (symbole «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38304B4-2316-CAF9-47C5-21730E26B3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50822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CEEE4D-B3DF-9286-5890-C3CDAA60F2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1718724-3A9D-C994-EFE0-F32499040C3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535E84F-16EE-9E14-28A2-38DFC1E857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CP - Recommencer avec la situation suivante, en annonçant dès le départ qu’on ne peut pas valider visuellement, car on ne serait pas certain. Laisser aux élèves 2 min de réflexion (seuls ou en binômes). Corriger collectivement en explicitant la nécessité d’un étalon (la règle, ne suivant pas la courbure, peut être problématique).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3A6011B-BF75-AD72-2675-B761C0246AE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20902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A8A17-6D6B-4EEE-9797-3F42AD505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394711F7-C16D-FCDD-19BE-EACE58AEA3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03A487F-D404-8140-476F-6A66CFE4F0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Rappeler collectivement ce qu’est un milieu et comment vérifier si un point est un milieu. Faire une démonstration sur une feuille A4 : tracer un segment, montrer le pliage nécessaire pour obtenir le milieu du segment et comment marquer le point obtenu.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0D64D915-5442-7019-6292-2678CD566F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088183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63644-D4E4-1804-F19D-E4DC4F5F3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E8A504BE-21A4-F26A-125B-04FDFAF9AB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54658D05-18C5-03B1-4A1E-1A1C1993F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395F484-A3D5-2EF8-C3A7-762573B629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7084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3C077-31FD-4F78-6564-A14240121B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B355E50-3289-8448-4441-AF7EC88C28A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0AD0F7F-1D3F-EA6D-6EE4-537DA995560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59168-C415-9E65-5214-EBB54327337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606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FB3687-5A5B-34CC-6A11-B9BA3BBE56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E48B25E-B877-D421-C276-95C28D318B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24821A96-4277-FBD9-15A9-E570E5083B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05E5490-ECC9-A4E6-6524-3ED8A488B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21267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BC7B7C-A51C-018A-74F1-28ED4D0A17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2CB70367-9D0A-96CE-A209-7A3BF27687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F3E1E7A0-FB06-EE55-7155-1CA50BEC97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B3B380D-0204-F68E-45CB-3B81844E417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29882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37B045-1F4D-6774-4ABF-BF6BE4311D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C7EF3404-BE37-56D2-FE25-693DE975E9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8F0A4C04-B11C-D48C-E636-0785C49E1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191F0A26-3540-E0EE-6793-500B7B424E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4910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67C2FA-E4B0-10DC-B2F7-21A14EF981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58040ACC-67B1-93EB-C992-6A8E3AA5C8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C044C94E-70F0-601B-6563-57AC4575D9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A48DDE5-CC35-57CD-A2D3-88B9CCF6AE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13566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65EB5-D856-D744-A1BA-DD8FAC1F3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4DBFBFD-1B61-ACD2-A880-EC7CA12B37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E6C63F3-42CA-0228-870F-54ABA3E37C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36E15E-79E6-C36E-6F00-4AAA3E3124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47324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65EB5-D856-D744-A1BA-DD8FAC1F3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84DBFBFD-1B61-ACD2-A880-EC7CA12B372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4E6C63F3-42CA-0228-870F-54ABA3E37C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CE1 - Pour ajouter 19 ou 29, je procède en deux étapes: d’abord j’ajoute 20 ou 30 (avec la stratégie C1), puis j’enlève 1.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36E15E-79E6-C36E-6F00-4AAA3E3124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21901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1CED92-202E-6467-29F0-FA55817626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>
            <a:extLst>
              <a:ext uri="{FF2B5EF4-FFF2-40B4-BE49-F238E27FC236}">
                <a16:creationId xmlns:a16="http://schemas.microsoft.com/office/drawing/2014/main" id="{DE648B13-5CEA-0130-0BA5-0476FB09AF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>
            <a:extLst>
              <a:ext uri="{FF2B5EF4-FFF2-40B4-BE49-F238E27FC236}">
                <a16:creationId xmlns:a16="http://schemas.microsoft.com/office/drawing/2014/main" id="{325AF745-D8C8-E736-21FE-DE4F3C4274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CE1 - 32 + 9 = …  45 + 9 = … 136 + 9 = … 67 + 19 = …     84 + 19 = … 128 + 19 = …     36 + 29 = … 63 + 29 = … </a:t>
            </a:r>
          </a:p>
          <a:p>
            <a:r>
              <a:rPr lang="fr-FR" dirty="0"/>
              <a:t>Corriger après chaque calcul en explicitant la stratégie.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6F5B8015-CB18-CEFD-6170-7BECA2DFDE6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46C204-3D0E-43E8-BBCD-7E99DCEB2462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6745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0FF217-12A7-4EEB-A87D-39421C46C5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66B0D682-99C3-404A-9B55-B0EDB76338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25D1FE5-DCD5-442B-91EF-495398AEF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E546FAD-A964-4AE6-9BFC-0EA1B48AEF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C94CDFF-11A5-423A-A3A4-798F50B0EE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6614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84C65BD-9992-4902-B05E-0138CCB44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9316A92-0319-4F63-8C86-30F0C4040A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C733FA-52A9-4418-8410-88B62C12AE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1018959-2499-4EA8-9BA2-196A33C8E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40D0C1B-FE07-4884-9BA9-A7A9C48E8E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7641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EB93DDF-FFF3-4049-9079-485FADFFEF2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3A39418-0C31-4A1D-A317-6DC2AAC088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5E77959-5514-4968-B846-B1131E6CE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84D1FE4-474D-46D9-90F5-08EEB415FE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0624A66-6612-41A5-8C15-15783BAA7F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75312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énoncé 1/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091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95D2F2-5F4A-4800-B7FF-085E859676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7A39B51-ED64-4E76-AF73-F34909530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5B35532-33CD-460D-8F81-58B6BFA37F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D97A0FE-61A8-44B9-84A6-2380C2D57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CDE69B1-9C18-4D48-86EF-064450BFC8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2893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2E0C622-AF3E-44BE-89C3-1C28683144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1D9506B-CA9D-47B9-8F83-5B121707A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5513DA7-0CF8-4F08-95C4-12EB094FDC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9C69D26-B318-4A1E-BE5B-B4EEECB50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137DAFD-3EFD-492F-9725-971C293A0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32211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EFA138-BBE1-478B-962E-4868E93B6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77C592-D2F5-4B71-A4C1-3C080158E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8CC46E8-ECC3-4311-9475-B5A2720FEF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F837DA2-DB47-46EA-960E-1ECD86A44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2FDB679-3212-4D96-BAD4-C8F7F2F67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7CA064E1-6753-4806-ABA0-DDA06CD16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055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EE85EF-E2A3-48D0-BA9B-8EC9AC00C9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95029C8-40B9-4BBC-A4BE-8D5A0A038B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3183306D-F452-464B-8A5E-179B79D9AC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47D1BF7-B52B-4497-A5DD-00CB0636A3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8F345DD-9907-4727-88B0-188804BA81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D3ADDBC0-7EEE-4FBA-A279-DFB0234F6A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1E36355-8973-4BE4-BC67-F39BBAB296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6AD0037-9B0D-4D25-BD1F-3E4B23917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7702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AC619AC-D66D-497B-875D-FDD6AC6CB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2D6CEC54-9C38-47C9-8C42-8AD479B24A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8EDFB55-3929-4E11-BB4B-B17D5727D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48EFF35C-B58E-456B-952E-5BDB700C4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45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ED40F451-B973-4029-925C-207B2923D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DAF2F5E-9D14-4DC1-AE9A-9433C411D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A33F8B68-7E9F-4BC2-81EE-0AC8CB87FE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5079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5E4D605-BA5A-4C63-A881-7C95B01953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098BE7B-D98E-47E7-80A3-F73C69506B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D6C86DC-0AB7-487C-8748-BC84B67372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86AA718-8B4B-4504-A3E5-8CBB7840C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694152-4D78-4308-A7AF-682FEA2C9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2DF173-6F9A-4225-9E74-7E039A1ED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2154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EF65F75-7DF2-4F8F-9AD2-EFC644686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A16C54F8-B611-41A9-B77C-0D0F558AFF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04307A8-2323-4F18-8438-BD6E0E413E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1FE131B-9EFC-4741-B33F-AED6166AB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75BC7A-5159-4D50-ABF3-2D2561C69278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66B9C83-6141-42E3-BE21-B62AF63830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5EC9895-7D7A-42DC-A0C8-AE7B64D1A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13334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EA9F402-D99D-456A-B8A3-F34EFAA04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EE1E11B-C52B-4EA7-82C0-DC449B58FD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B97EB5B-ACF9-460A-9BEE-D0A581F130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75BC7A-5159-4D50-ABF3-2D2561C69278}" type="datetimeFigureOut">
              <a:rPr lang="fr-FR" smtClean="0"/>
              <a:t>28/10/2025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8E2530-3019-4648-9044-467A6E8DE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E5B677B-9A7C-4458-9EFB-6F8105F7AD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82E37-F909-4EE4-A89C-7B3AE4530F1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09391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953602-2FB3-41C5-8BFE-6B6D989A41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474" y="1"/>
            <a:ext cx="12372474" cy="6858000"/>
          </a:xfrm>
        </p:spPr>
        <p:txBody>
          <a:bodyPr>
            <a:normAutofit/>
          </a:bodyPr>
          <a:lstStyle/>
          <a:p>
            <a:pPr algn="ctr"/>
            <a:r>
              <a:rPr lang="fr-FR" sz="13800" dirty="0">
                <a:latin typeface="KG Turning Tables" panose="02000000000000000000" pitchFamily="2" charset="0"/>
              </a:rPr>
              <a:t>PERIODE 2</a:t>
            </a:r>
            <a:br>
              <a:rPr lang="fr-FR" sz="13800" dirty="0">
                <a:latin typeface="KG Turning Tables" panose="02000000000000000000" pitchFamily="2" charset="0"/>
              </a:rPr>
            </a:br>
            <a:br>
              <a:rPr lang="fr-FR" sz="13800" dirty="0">
                <a:latin typeface="KG Turning Tables" panose="02000000000000000000" pitchFamily="2" charset="0"/>
              </a:rPr>
            </a:br>
            <a:r>
              <a:rPr lang="fr-FR" sz="13800" dirty="0">
                <a:latin typeface="KG Turning Tables" panose="02000000000000000000" pitchFamily="2" charset="0"/>
              </a:rPr>
              <a:t>séance 40</a:t>
            </a:r>
          </a:p>
        </p:txBody>
      </p:sp>
    </p:spTree>
    <p:extLst>
      <p:ext uri="{BB962C8B-B14F-4D97-AF65-F5344CB8AC3E}">
        <p14:creationId xmlns:p14="http://schemas.microsoft.com/office/powerpoint/2010/main" val="40511436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CEA4D-56DE-695E-995E-5A074397B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>
            <a:extLst>
              <a:ext uri="{FF2B5EF4-FFF2-40B4-BE49-F238E27FC236}">
                <a16:creationId xmlns:a16="http://schemas.microsoft.com/office/drawing/2014/main" id="{CF084DE9-3E0F-67A4-857E-F3B0E9968A7A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6131EA6-2345-2C57-C34C-306FE78F582A}"/>
              </a:ext>
            </a:extLst>
          </p:cNvPr>
          <p:cNvSpPr txBox="1"/>
          <p:nvPr/>
        </p:nvSpPr>
        <p:spPr>
          <a:xfrm>
            <a:off x="1845014" y="911061"/>
            <a:ext cx="29389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Regarde la vidéo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1861DEDB-D107-6D75-DFBD-984B141FFAB1}"/>
              </a:ext>
            </a:extLst>
          </p:cNvPr>
          <p:cNvCxnSpPr>
            <a:cxnSpLocks/>
          </p:cNvCxnSpPr>
          <p:nvPr/>
        </p:nvCxnSpPr>
        <p:spPr>
          <a:xfrm>
            <a:off x="6096000" y="1251932"/>
            <a:ext cx="0" cy="517714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20251028-0943-29.0640638">
            <a:hlinkClick r:id="" action="ppaction://media"/>
            <a:extLst>
              <a:ext uri="{FF2B5EF4-FFF2-40B4-BE49-F238E27FC236}">
                <a16:creationId xmlns:a16="http://schemas.microsoft.com/office/drawing/2014/main" id="{49F69B33-124A-2798-A270-A255DCE0390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387" y="1763395"/>
            <a:ext cx="5900029" cy="438745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58CF471-262A-A06E-335B-CC8119E319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37699" y="236774"/>
            <a:ext cx="1184838" cy="1684494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43BDC02B-F11E-FD38-6C6F-6AA7BB6C5B6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2188" y="1763395"/>
            <a:ext cx="4262400" cy="4387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172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09BB3-894A-E2C5-5656-323949359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>
            <a:extLst>
              <a:ext uri="{FF2B5EF4-FFF2-40B4-BE49-F238E27FC236}">
                <a16:creationId xmlns:a16="http://schemas.microsoft.com/office/drawing/2014/main" id="{EC0C8B2D-5DB1-256C-9375-5BE4D6F08EE9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84B90190-3DB7-37BE-ABFE-73BC3590E2C4}"/>
              </a:ext>
            </a:extLst>
          </p:cNvPr>
          <p:cNvCxnSpPr>
            <a:cxnSpLocks/>
          </p:cNvCxnSpPr>
          <p:nvPr/>
        </p:nvCxnSpPr>
        <p:spPr>
          <a:xfrm>
            <a:off x="6096000" y="1251932"/>
            <a:ext cx="0" cy="517714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Image 3">
            <a:extLst>
              <a:ext uri="{FF2B5EF4-FFF2-40B4-BE49-F238E27FC236}">
                <a16:creationId xmlns:a16="http://schemas.microsoft.com/office/drawing/2014/main" id="{1E9FAA63-D54A-8C0A-C2B9-C6F1C89E75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841" y="111694"/>
            <a:ext cx="1337213" cy="18955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BE402F0-BBAD-FB6F-0BA7-A1B24DD4913F}"/>
              </a:ext>
            </a:extLst>
          </p:cNvPr>
          <p:cNvSpPr txBox="1"/>
          <p:nvPr/>
        </p:nvSpPr>
        <p:spPr>
          <a:xfrm>
            <a:off x="449496" y="2782669"/>
            <a:ext cx="560659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Calculus</a:t>
            </a:r>
            <a:endParaRPr lang="fr-FR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fr-FR" sz="2600" b="1" dirty="0"/>
              <a:t>2/ </a:t>
            </a:r>
            <a:r>
              <a:rPr lang="fr-FR" sz="2600" dirty="0"/>
              <a:t>Fais les exercices </a:t>
            </a:r>
            <a:r>
              <a:rPr lang="fr-FR" sz="2600" b="1" dirty="0"/>
              <a:t>6 </a:t>
            </a:r>
            <a:r>
              <a:rPr lang="fr-FR" sz="2600" dirty="0"/>
              <a:t>et </a:t>
            </a:r>
            <a:r>
              <a:rPr lang="fr-FR" sz="2600" b="1" dirty="0"/>
              <a:t>7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DE37623A-4494-E08B-917B-F7161FD92A1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0855425" y="125950"/>
            <a:ext cx="1038797" cy="755747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8E948998-ED21-1BC6-8F17-8D5AC361D961}"/>
              </a:ext>
            </a:extLst>
          </p:cNvPr>
          <p:cNvSpPr txBox="1"/>
          <p:nvPr/>
        </p:nvSpPr>
        <p:spPr>
          <a:xfrm>
            <a:off x="7048071" y="2536448"/>
            <a:ext cx="46944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Ecris les opérations dictées et calcule le résultat</a:t>
            </a:r>
          </a:p>
        </p:txBody>
      </p:sp>
    </p:spTree>
    <p:extLst>
      <p:ext uri="{BB962C8B-B14F-4D97-AF65-F5344CB8AC3E}">
        <p14:creationId xmlns:p14="http://schemas.microsoft.com/office/powerpoint/2010/main" val="42705996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75AAB1B8-70BA-F01B-EE75-5C2A91C09AC1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  <a:solidFill>
            <a:srgbClr val="F4B183"/>
          </a:solidFill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7AB0DA4-D129-C267-F7DF-56A8D003F9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2B705F02-1C20-CE75-31A3-326B46FD579B}"/>
                </a:ext>
              </a:extLst>
            </p:cNvPr>
            <p:cNvSpPr txBox="1"/>
            <p:nvPr/>
          </p:nvSpPr>
          <p:spPr>
            <a:xfrm>
              <a:off x="780980" y="2078315"/>
              <a:ext cx="8137133" cy="149408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des problèmes multiplicatifs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63D8586-44B6-2F44-AFFB-C5BBD5BF1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  <a:grpFill/>
          </p:spPr>
        </p:pic>
      </p:grpSp>
    </p:spTree>
    <p:extLst>
      <p:ext uri="{BB962C8B-B14F-4D97-AF65-F5344CB8AC3E}">
        <p14:creationId xmlns:p14="http://schemas.microsoft.com/office/powerpoint/2010/main" val="10273531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3740187-211E-C653-6EA3-C74677AC89F6}"/>
              </a:ext>
            </a:extLst>
          </p:cNvPr>
          <p:cNvCxnSpPr>
            <a:cxnSpLocks/>
          </p:cNvCxnSpPr>
          <p:nvPr/>
        </p:nvCxnSpPr>
        <p:spPr>
          <a:xfrm>
            <a:off x="6096000" y="2130458"/>
            <a:ext cx="0" cy="4298622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Shape 105">
            <a:extLst>
              <a:ext uri="{FF2B5EF4-FFF2-40B4-BE49-F238E27FC236}">
                <a16:creationId xmlns:a16="http://schemas.microsoft.com/office/drawing/2014/main" id="{9B0F19B4-1743-928B-8191-D3193F7E16E5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F4B183"/>
          </a:solidFill>
          <a:ln w="0" cap="flat">
            <a:solidFill>
              <a:schemeClr val="bg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7F67971-5D05-E4B6-45D0-867A15A536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69775" y="179648"/>
            <a:ext cx="1038797" cy="755747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A2038A46-004D-F820-C05D-588295AC3D1B}"/>
              </a:ext>
            </a:extLst>
          </p:cNvPr>
          <p:cNvSpPr txBox="1">
            <a:spLocks/>
          </p:cNvSpPr>
          <p:nvPr/>
        </p:nvSpPr>
        <p:spPr>
          <a:xfrm>
            <a:off x="3154944" y="864378"/>
            <a:ext cx="6404059" cy="8599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Cherche la solution au </a:t>
            </a:r>
            <a:r>
              <a:rPr lang="fr-FR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problème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9218" name="Picture 2" descr="Minuterie de 4 Minutes – 123Timer">
            <a:extLst>
              <a:ext uri="{FF2B5EF4-FFF2-40B4-BE49-F238E27FC236}">
                <a16:creationId xmlns:a16="http://schemas.microsoft.com/office/drawing/2014/main" id="{345852B1-5FDA-1025-A492-ABC27E7E58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479" y="410441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ulle narrative : ronde 7">
            <a:extLst>
              <a:ext uri="{FF2B5EF4-FFF2-40B4-BE49-F238E27FC236}">
                <a16:creationId xmlns:a16="http://schemas.microsoft.com/office/drawing/2014/main" id="{58CBA64D-ABF4-8287-E46A-280E56BA37E5}"/>
              </a:ext>
            </a:extLst>
          </p:cNvPr>
          <p:cNvSpPr/>
          <p:nvPr/>
        </p:nvSpPr>
        <p:spPr>
          <a:xfrm>
            <a:off x="793092" y="2130458"/>
            <a:ext cx="4320769" cy="1504739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108000" bIns="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Pour payer à la boulangerie, </a:t>
            </a:r>
            <a:b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 donnes </a:t>
            </a:r>
            <a:r>
              <a:rPr lang="fr-FR" sz="20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5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pièces de </a:t>
            </a:r>
            <a:r>
              <a:rPr lang="fr-FR" sz="20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2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euros.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paies-tu au total ?</a:t>
            </a:r>
            <a:endParaRPr kumimoji="0" lang="fr-FR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Bulle narrative : ronde 7">
            <a:extLst>
              <a:ext uri="{FF2B5EF4-FFF2-40B4-BE49-F238E27FC236}">
                <a16:creationId xmlns:a16="http://schemas.microsoft.com/office/drawing/2014/main" id="{1C383536-976C-6793-19BA-B0FD801A0607}"/>
              </a:ext>
            </a:extLst>
          </p:cNvPr>
          <p:cNvSpPr/>
          <p:nvPr/>
        </p:nvSpPr>
        <p:spPr>
          <a:xfrm>
            <a:off x="7167562" y="2034693"/>
            <a:ext cx="4433204" cy="2273246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 distribue un sachet de </a:t>
            </a:r>
            <a:r>
              <a:rPr lang="fr-FR" sz="20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16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graines de radis à </a:t>
            </a:r>
            <a:r>
              <a:rPr lang="fr-FR" sz="20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4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enfants pour planter dans le jardin.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chaque enfant reçoit-il </a:t>
            </a:r>
            <a:b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graines ? </a:t>
            </a:r>
          </a:p>
        </p:txBody>
      </p:sp>
      <p:pic>
        <p:nvPicPr>
          <p:cNvPr id="5" name="Image 4" descr="Une image contenant Snack, nourriture, Restauration rapide, produits de boulangerie&#10;&#10;Description générée automatiquement">
            <a:extLst>
              <a:ext uri="{FF2B5EF4-FFF2-40B4-BE49-F238E27FC236}">
                <a16:creationId xmlns:a16="http://schemas.microsoft.com/office/drawing/2014/main" id="{5CD809F4-C34D-A19D-A51B-F5E6F4947BB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4000" t="13277" r="3530" b="11337"/>
          <a:stretch/>
        </p:blipFill>
        <p:spPr>
          <a:xfrm>
            <a:off x="2006533" y="4135855"/>
            <a:ext cx="2148551" cy="1008672"/>
          </a:xfrm>
          <a:prstGeom prst="rect">
            <a:avLst/>
          </a:prstGeom>
        </p:spPr>
      </p:pic>
      <p:pic>
        <p:nvPicPr>
          <p:cNvPr id="7" name="Image 6" descr="Une image contenant texte, fruit&#10;&#10;Description générée automatiquement">
            <a:extLst>
              <a:ext uri="{FF2B5EF4-FFF2-40B4-BE49-F238E27FC236}">
                <a16:creationId xmlns:a16="http://schemas.microsoft.com/office/drawing/2014/main" id="{97810183-F8D6-82D0-06C0-3C62508AFCE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39826">
            <a:off x="8898426" y="4376154"/>
            <a:ext cx="971476" cy="125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0391D7-4422-61E5-4D5E-FD47174EC0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05">
            <a:extLst>
              <a:ext uri="{FF2B5EF4-FFF2-40B4-BE49-F238E27FC236}">
                <a16:creationId xmlns:a16="http://schemas.microsoft.com/office/drawing/2014/main" id="{5F1323B7-25E3-53DB-D03D-066B101A1591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F4B183"/>
          </a:solidFill>
          <a:ln w="0" cap="flat">
            <a:solidFill>
              <a:schemeClr val="bg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F367DE1-FA00-FEE3-1A17-58F261C041E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69775" y="179648"/>
            <a:ext cx="1038797" cy="755747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D88835BA-9F5D-401D-797F-9B5BC5620A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5321" y="1092005"/>
            <a:ext cx="5741358" cy="4989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9855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B3690-6579-3FE2-4B23-3205963988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A641FC8-3F1C-926A-84B9-CE44B160813E}"/>
              </a:ext>
            </a:extLst>
          </p:cNvPr>
          <p:cNvCxnSpPr>
            <a:cxnSpLocks/>
          </p:cNvCxnSpPr>
          <p:nvPr/>
        </p:nvCxnSpPr>
        <p:spPr>
          <a:xfrm>
            <a:off x="6096000" y="2130458"/>
            <a:ext cx="0" cy="4298622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Shape 105">
            <a:extLst>
              <a:ext uri="{FF2B5EF4-FFF2-40B4-BE49-F238E27FC236}">
                <a16:creationId xmlns:a16="http://schemas.microsoft.com/office/drawing/2014/main" id="{0820187C-ACB9-B71D-DCBA-A335CA9150E3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F4B183"/>
          </a:solidFill>
          <a:ln w="0" cap="flat">
            <a:solidFill>
              <a:schemeClr val="bg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A167B6C-F485-14ED-9B00-435E0C4FB9D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69775" y="179648"/>
            <a:ext cx="1038797" cy="755747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27B81C32-B0A9-081B-065D-F2A501E158E9}"/>
              </a:ext>
            </a:extLst>
          </p:cNvPr>
          <p:cNvSpPr txBox="1">
            <a:spLocks/>
          </p:cNvSpPr>
          <p:nvPr/>
        </p:nvSpPr>
        <p:spPr>
          <a:xfrm>
            <a:off x="3154944" y="864378"/>
            <a:ext cx="6404059" cy="8599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Cherche la solution au </a:t>
            </a:r>
            <a:r>
              <a:rPr lang="fr-FR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problème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9218" name="Picture 2" descr="Minuterie de 4 Minutes – 123Timer">
            <a:extLst>
              <a:ext uri="{FF2B5EF4-FFF2-40B4-BE49-F238E27FC236}">
                <a16:creationId xmlns:a16="http://schemas.microsoft.com/office/drawing/2014/main" id="{F41300DA-B9D0-2840-3B30-BFB87F6679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479" y="410441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ulle narrative : ronde 7">
            <a:extLst>
              <a:ext uri="{FF2B5EF4-FFF2-40B4-BE49-F238E27FC236}">
                <a16:creationId xmlns:a16="http://schemas.microsoft.com/office/drawing/2014/main" id="{B0984981-9FBE-1FB5-45B5-1BA8C2FDF755}"/>
              </a:ext>
            </a:extLst>
          </p:cNvPr>
          <p:cNvSpPr/>
          <p:nvPr/>
        </p:nvSpPr>
        <p:spPr>
          <a:xfrm>
            <a:off x="855083" y="2464341"/>
            <a:ext cx="4320769" cy="1987140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108000" bIns="0" rtlCol="0" anchor="ctr">
            <a:spAutoFit/>
          </a:bodyPr>
          <a:lstStyle/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 le sapin, il y a </a:t>
            </a:r>
            <a:r>
              <a:rPr lang="fr-FR" sz="20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3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paquets </a:t>
            </a:r>
            <a:b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fr-FR" sz="2000" b="1" dirty="0">
                <a:solidFill>
                  <a:schemeClr val="tx1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3</a:t>
            </a:r>
            <a:r>
              <a:rPr lang="fr-F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sucres d’orge. </a:t>
            </a:r>
          </a:p>
          <a:p>
            <a:pPr>
              <a:lnSpc>
                <a:spcPts val="3380"/>
              </a:lnSpc>
              <a:spcAft>
                <a:spcPts val="800"/>
              </a:spcAft>
            </a:pPr>
            <a:r>
              <a:rPr lang="fr-FR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y a-t-il de sucres d’orge en tout ? </a:t>
            </a:r>
          </a:p>
        </p:txBody>
      </p:sp>
      <p:sp>
        <p:nvSpPr>
          <p:cNvPr id="3" name="Bulle narrative : ronde 7">
            <a:extLst>
              <a:ext uri="{FF2B5EF4-FFF2-40B4-BE49-F238E27FC236}">
                <a16:creationId xmlns:a16="http://schemas.microsoft.com/office/drawing/2014/main" id="{F576E9E3-4428-295E-9B99-D1D45895DF31}"/>
              </a:ext>
            </a:extLst>
          </p:cNvPr>
          <p:cNvSpPr/>
          <p:nvPr/>
        </p:nvSpPr>
        <p:spPr>
          <a:xfrm>
            <a:off x="7016149" y="2436354"/>
            <a:ext cx="4433204" cy="2043113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fr-FR" sz="2000" dirty="0">
                <a:solidFill>
                  <a:schemeClr val="tx1"/>
                </a:solidFill>
              </a:rPr>
              <a:t>La maitresse a 33 cartes dans </a:t>
            </a:r>
            <a:br>
              <a:rPr lang="fr-FR" sz="2000" dirty="0">
                <a:solidFill>
                  <a:schemeClr val="tx1"/>
                </a:solidFill>
              </a:rPr>
            </a:br>
            <a:r>
              <a:rPr lang="fr-FR" sz="2000" dirty="0">
                <a:solidFill>
                  <a:schemeClr val="tx1"/>
                </a:solidFill>
              </a:rPr>
              <a:t>la main. Elle les distribue équitablement à 3 élèves. </a:t>
            </a:r>
          </a:p>
          <a:p>
            <a:endParaRPr lang="fr-FR" sz="2000" dirty="0">
              <a:solidFill>
                <a:schemeClr val="tx1"/>
              </a:solidFill>
            </a:endParaRPr>
          </a:p>
          <a:p>
            <a:r>
              <a:rPr lang="fr-FR" sz="2000" b="1" dirty="0">
                <a:solidFill>
                  <a:schemeClr val="tx1"/>
                </a:solidFill>
              </a:rPr>
              <a:t>Combien chaque élève reçoit-il </a:t>
            </a:r>
            <a:br>
              <a:rPr lang="fr-FR" sz="2000" b="1" dirty="0">
                <a:solidFill>
                  <a:schemeClr val="tx1"/>
                </a:solidFill>
              </a:rPr>
            </a:br>
            <a:r>
              <a:rPr lang="fr-FR" sz="2000" b="1" dirty="0">
                <a:solidFill>
                  <a:schemeClr val="tx1"/>
                </a:solidFill>
              </a:rPr>
              <a:t>de cartes ? </a:t>
            </a:r>
            <a:endParaRPr lang="fr-FR" sz="2000" b="1" dirty="0"/>
          </a:p>
        </p:txBody>
      </p:sp>
      <p:pic>
        <p:nvPicPr>
          <p:cNvPr id="5" name="Image 4" descr="Une image contenant nourriture, friandise, confiserie, canne en bonbon&#10;&#10;Description générée automatiquement">
            <a:extLst>
              <a:ext uri="{FF2B5EF4-FFF2-40B4-BE49-F238E27FC236}">
                <a16:creationId xmlns:a16="http://schemas.microsoft.com/office/drawing/2014/main" id="{03052428-635D-6EA2-5A81-762641ADA59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4001" t="7039" r="27176"/>
          <a:stretch/>
        </p:blipFill>
        <p:spPr>
          <a:xfrm>
            <a:off x="2886038" y="4640191"/>
            <a:ext cx="1205540" cy="1987141"/>
          </a:xfrm>
          <a:prstGeom prst="rect">
            <a:avLst/>
          </a:prstGeom>
        </p:spPr>
      </p:pic>
      <p:pic>
        <p:nvPicPr>
          <p:cNvPr id="7" name="Image 6" descr="Une image contenant motif, conception&#10;&#10;Description générée automatiquement">
            <a:extLst>
              <a:ext uri="{FF2B5EF4-FFF2-40B4-BE49-F238E27FC236}">
                <a16:creationId xmlns:a16="http://schemas.microsoft.com/office/drawing/2014/main" id="{D5124266-CF93-A006-BE2F-55D1BDBAE3BC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54942" y="4565461"/>
            <a:ext cx="1749874" cy="1749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584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CF7AC4-437D-4FFA-41CD-B8F58C7BA3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0043684B-F916-6A3A-34AF-346DBAFDD2CD}"/>
              </a:ext>
            </a:extLst>
          </p:cNvPr>
          <p:cNvCxnSpPr>
            <a:cxnSpLocks/>
          </p:cNvCxnSpPr>
          <p:nvPr/>
        </p:nvCxnSpPr>
        <p:spPr>
          <a:xfrm>
            <a:off x="6096000" y="2130458"/>
            <a:ext cx="0" cy="4298622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Shape 105">
            <a:extLst>
              <a:ext uri="{FF2B5EF4-FFF2-40B4-BE49-F238E27FC236}">
                <a16:creationId xmlns:a16="http://schemas.microsoft.com/office/drawing/2014/main" id="{7B66A196-32BA-79C9-9AAE-3FA100224D83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F4B183"/>
          </a:solidFill>
          <a:ln w="0" cap="flat">
            <a:solidFill>
              <a:schemeClr val="bg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8E519C3D-9468-4A48-C55F-E243AA59947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69775" y="179648"/>
            <a:ext cx="1038797" cy="755747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676A0DF3-D309-C48E-87D9-BE96683D3099}"/>
              </a:ext>
            </a:extLst>
          </p:cNvPr>
          <p:cNvSpPr txBox="1">
            <a:spLocks/>
          </p:cNvSpPr>
          <p:nvPr/>
        </p:nvSpPr>
        <p:spPr>
          <a:xfrm>
            <a:off x="3154944" y="864378"/>
            <a:ext cx="6404059" cy="8599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Cherche la solution au </a:t>
            </a:r>
            <a:r>
              <a:rPr lang="fr-FR" sz="32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problème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9218" name="Picture 2" descr="Minuterie de 4 Minutes – 123Timer">
            <a:extLst>
              <a:ext uri="{FF2B5EF4-FFF2-40B4-BE49-F238E27FC236}">
                <a16:creationId xmlns:a16="http://schemas.microsoft.com/office/drawing/2014/main" id="{2E1A30B9-FD8A-B7BF-430D-7358692CD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7479" y="4104410"/>
            <a:ext cx="1071562" cy="107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Bulle narrative : ronde 7">
            <a:extLst>
              <a:ext uri="{FF2B5EF4-FFF2-40B4-BE49-F238E27FC236}">
                <a16:creationId xmlns:a16="http://schemas.microsoft.com/office/drawing/2014/main" id="{FD89CACC-8D0C-E816-BFC5-3948A1FAD9E9}"/>
              </a:ext>
            </a:extLst>
          </p:cNvPr>
          <p:cNvSpPr/>
          <p:nvPr/>
        </p:nvSpPr>
        <p:spPr>
          <a:xfrm>
            <a:off x="703670" y="2448124"/>
            <a:ext cx="4320769" cy="1987140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8000" tIns="0" rIns="108000" bIns="0" rtlCol="0" anchor="ctr">
            <a:spAutoFit/>
          </a:bodyPr>
          <a:lstStyle/>
          <a:p>
            <a:pPr lvl="0">
              <a:lnSpc>
                <a:spcPts val="3380"/>
              </a:lnSpc>
              <a:spcAft>
                <a:spcPts val="800"/>
              </a:spcAft>
              <a:defRPr/>
            </a:pPr>
            <a:r>
              <a:rPr lang="fr-FR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Dans le groupe, il y a </a:t>
            </a:r>
            <a:r>
              <a:rPr lang="fr-FR" sz="2000" b="1" dirty="0">
                <a:solidFill>
                  <a:prstClr val="black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3</a:t>
            </a:r>
            <a:r>
              <a:rPr lang="fr-FR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élèves. </a:t>
            </a:r>
            <a:br>
              <a:rPr lang="fr-FR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Chacun reçoit </a:t>
            </a:r>
            <a:r>
              <a:rPr lang="fr-FR" sz="2000" b="1" dirty="0">
                <a:solidFill>
                  <a:prstClr val="black"/>
                </a:solidFill>
                <a:latin typeface="BelleAllureCE" panose="02000803000000000000" pitchFamily="2" charset="0"/>
                <a:cs typeface="Arial" panose="020B0604020202020204" pitchFamily="34" charset="0"/>
              </a:rPr>
              <a:t>5</a:t>
            </a:r>
            <a:r>
              <a:rPr lang="fr-FR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cartes à jouer. </a:t>
            </a:r>
          </a:p>
          <a:p>
            <a:pPr lvl="0">
              <a:lnSpc>
                <a:spcPts val="3380"/>
              </a:lnSpc>
              <a:spcAft>
                <a:spcPts val="800"/>
              </a:spcAft>
              <a:defRPr/>
            </a:pPr>
            <a:r>
              <a:rPr lang="fr-FR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Combien y a-t-il de cartes en tout ? </a:t>
            </a:r>
          </a:p>
        </p:txBody>
      </p:sp>
      <p:sp>
        <p:nvSpPr>
          <p:cNvPr id="3" name="Bulle narrative : ronde 7">
            <a:extLst>
              <a:ext uri="{FF2B5EF4-FFF2-40B4-BE49-F238E27FC236}">
                <a16:creationId xmlns:a16="http://schemas.microsoft.com/office/drawing/2014/main" id="{5A8B30DA-BD19-E79E-91DC-508274AC6CF6}"/>
              </a:ext>
            </a:extLst>
          </p:cNvPr>
          <p:cNvSpPr/>
          <p:nvPr/>
        </p:nvSpPr>
        <p:spPr>
          <a:xfrm>
            <a:off x="7167562" y="2409089"/>
            <a:ext cx="4433204" cy="1702594"/>
          </a:xfrm>
          <a:prstGeom prst="roundRect">
            <a:avLst/>
          </a:prstGeom>
          <a:solidFill>
            <a:srgbClr val="FFE8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spAutoFit/>
          </a:bodyPr>
          <a:lstStyle/>
          <a:p>
            <a:r>
              <a:rPr lang="fr-FR" sz="2000" dirty="0">
                <a:solidFill>
                  <a:schemeClr val="tx1"/>
                </a:solidFill>
              </a:rPr>
              <a:t>La garagiste a 40 pneus en stock. Elle les range par colonnes de 10.</a:t>
            </a:r>
          </a:p>
          <a:p>
            <a:endParaRPr lang="fr-FR" sz="2000" dirty="0">
              <a:solidFill>
                <a:schemeClr val="tx1"/>
              </a:solidFill>
            </a:endParaRPr>
          </a:p>
          <a:p>
            <a:r>
              <a:rPr lang="fr-FR" sz="2000" b="1" dirty="0">
                <a:solidFill>
                  <a:schemeClr val="tx1"/>
                </a:solidFill>
              </a:rPr>
              <a:t>Combien de colonnes </a:t>
            </a:r>
          </a:p>
          <a:p>
            <a:r>
              <a:rPr lang="fr-FR" sz="2000" b="1" dirty="0">
                <a:solidFill>
                  <a:schemeClr val="tx1"/>
                </a:solidFill>
              </a:rPr>
              <a:t>peut-elle faire ? </a:t>
            </a:r>
          </a:p>
        </p:txBody>
      </p:sp>
      <p:pic>
        <p:nvPicPr>
          <p:cNvPr id="5" name="Image 4" descr="Une image contenant Produit en papier, papier, fournitures de bureau, conception&#10;&#10;Description générée automatiquement">
            <a:extLst>
              <a:ext uri="{FF2B5EF4-FFF2-40B4-BE49-F238E27FC236}">
                <a16:creationId xmlns:a16="http://schemas.microsoft.com/office/drawing/2014/main" id="{1B683A7F-09BC-E105-5397-28FB2D1F66B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5252" t="2551" r="14749" b="7032"/>
          <a:stretch/>
        </p:blipFill>
        <p:spPr>
          <a:xfrm>
            <a:off x="2597361" y="4435264"/>
            <a:ext cx="1703824" cy="1925694"/>
          </a:xfrm>
          <a:prstGeom prst="rect">
            <a:avLst/>
          </a:prstGeom>
        </p:spPr>
      </p:pic>
      <p:pic>
        <p:nvPicPr>
          <p:cNvPr id="7" name="Image 6" descr="Une image contenant pneu, Pièce auto, Caoutchouc synthétique, Pneu de voiture&#10;&#10;Description générée automatiquement">
            <a:extLst>
              <a:ext uri="{FF2B5EF4-FFF2-40B4-BE49-F238E27FC236}">
                <a16:creationId xmlns:a16="http://schemas.microsoft.com/office/drawing/2014/main" id="{9615322D-A212-4A5B-AAEE-FEFBB266C62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66842" y="4280145"/>
            <a:ext cx="1899831" cy="1791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1384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806D14-3228-97B8-5EEB-3DD918749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F2618F-AC57-D2D3-84C4-98BDB2A9A1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0C82442-5544-3038-D538-7CAEE7E81255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95D2B0D-6E0E-46CB-BF5F-6008A550A464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71F824F-FD21-C9AA-99CA-2D6267A23B2D}"/>
                </a:ext>
              </a:extLst>
            </p:cNvPr>
            <p:cNvSpPr txBox="1"/>
            <p:nvPr/>
          </p:nvSpPr>
          <p:spPr>
            <a:xfrm>
              <a:off x="901558" y="2876353"/>
              <a:ext cx="7674795" cy="2372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compare des longueurs</a:t>
              </a: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reproduis un assemblage – J’apprends à tracer un segment et à placer son milieu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C52BB5-BB5B-E311-55B0-4445C282879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0023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F1A926-BA91-1500-57BA-E1ACABDA4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8B2D1D56-A050-68AB-D70F-153FB650E1CC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3D2C75D-0379-4FC3-6F11-D61E63CEEBD6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ZoneTexte 4">
            <a:extLst>
              <a:ext uri="{FF2B5EF4-FFF2-40B4-BE49-F238E27FC236}">
                <a16:creationId xmlns:a16="http://schemas.microsoft.com/office/drawing/2014/main" id="{1E609E12-6CE0-7050-7936-13AD610B5A1C}"/>
              </a:ext>
            </a:extLst>
          </p:cNvPr>
          <p:cNvSpPr txBox="1"/>
          <p:nvPr/>
        </p:nvSpPr>
        <p:spPr>
          <a:xfrm>
            <a:off x="123290" y="1704775"/>
            <a:ext cx="58362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Nous allons réfléchir maintenant sur les mesures de longueurs et sur la façon de comparer des longueurs. </a:t>
            </a:r>
          </a:p>
          <a:p>
            <a:endParaRPr lang="fr-FR" sz="3200" dirty="0"/>
          </a:p>
          <a:p>
            <a:r>
              <a:rPr lang="fr-FR" sz="3200" b="1" dirty="0"/>
              <a:t>1/ </a:t>
            </a:r>
            <a:r>
              <a:rPr lang="fr-FR" sz="3200" dirty="0"/>
              <a:t>Choisis cinq stylos, crayons ou feutres</a:t>
            </a:r>
          </a:p>
          <a:p>
            <a:r>
              <a:rPr lang="fr-FR" sz="3200" b="1" dirty="0"/>
              <a:t>2/ </a:t>
            </a:r>
            <a:r>
              <a:rPr lang="fr-FR" sz="3200" dirty="0"/>
              <a:t>Range-les du plus petit au plus grand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E27138D-FC1E-F9A9-95DB-1852E3294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2496" y="176410"/>
            <a:ext cx="957596" cy="1174409"/>
          </a:xfrm>
          <a:prstGeom prst="rect">
            <a:avLst/>
          </a:prstGeom>
        </p:spPr>
      </p:pic>
      <p:pic>
        <p:nvPicPr>
          <p:cNvPr id="1026" name="Picture 2" descr="CLASSPACK 334 FEUTRES ET CRAYONS DE COULEUR">
            <a:extLst>
              <a:ext uri="{FF2B5EF4-FFF2-40B4-BE49-F238E27FC236}">
                <a16:creationId xmlns:a16="http://schemas.microsoft.com/office/drawing/2014/main" id="{EF6D48EB-F3E3-866D-D821-BF17EEA01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" y="188020"/>
            <a:ext cx="1552396" cy="1162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Guide complet sur le format A5">
            <a:extLst>
              <a:ext uri="{FF2B5EF4-FFF2-40B4-BE49-F238E27FC236}">
                <a16:creationId xmlns:a16="http://schemas.microsoft.com/office/drawing/2014/main" id="{D8AC5908-3667-1289-FE56-A7F4520B8B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67" r="23064"/>
          <a:stretch>
            <a:fillRect/>
          </a:stretch>
        </p:blipFill>
        <p:spPr bwMode="auto">
          <a:xfrm>
            <a:off x="6850334" y="227880"/>
            <a:ext cx="1500027" cy="1609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1BCFB384-F824-CB24-7281-184E05020C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7737" y="227880"/>
            <a:ext cx="1687758" cy="13076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DDC879D-D6B0-7442-B847-49F281E353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560829" y="196524"/>
            <a:ext cx="1352120" cy="1889930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02F47799-7D28-4E28-6CFF-0CC6EB5EAE61}"/>
              </a:ext>
            </a:extLst>
          </p:cNvPr>
          <p:cNvSpPr txBox="1"/>
          <p:nvPr/>
        </p:nvSpPr>
        <p:spPr>
          <a:xfrm>
            <a:off x="6306359" y="3173087"/>
            <a:ext cx="560659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apprentis géomètre</a:t>
            </a:r>
          </a:p>
          <a:p>
            <a:r>
              <a:rPr lang="fr-FR" sz="2600" b="1" dirty="0"/>
              <a:t>2/ </a:t>
            </a:r>
            <a:r>
              <a:rPr lang="fr-FR" sz="2600" dirty="0"/>
              <a:t>Choisis un modèle de tangram</a:t>
            </a:r>
          </a:p>
          <a:p>
            <a:r>
              <a:rPr lang="fr-FR" sz="2600" b="1" dirty="0"/>
              <a:t>3/ </a:t>
            </a:r>
            <a:r>
              <a:rPr lang="fr-FR" sz="2600" dirty="0"/>
              <a:t>Réalise-le sur ton bureau</a:t>
            </a:r>
          </a:p>
          <a:p>
            <a:r>
              <a:rPr lang="fr-FR" sz="2600" b="1" dirty="0"/>
              <a:t>4/ </a:t>
            </a:r>
            <a:r>
              <a:rPr lang="fr-FR" sz="2600" dirty="0"/>
              <a:t>Trace le contour</a:t>
            </a:r>
            <a:endParaRPr lang="fr-FR" sz="2600" b="1" dirty="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AC84B6-8F23-F082-C439-AB6A5FF99DCB}"/>
              </a:ext>
            </a:extLst>
          </p:cNvPr>
          <p:cNvSpPr txBox="1"/>
          <p:nvPr/>
        </p:nvSpPr>
        <p:spPr>
          <a:xfrm>
            <a:off x="7162817" y="2086454"/>
            <a:ext cx="38936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Avec ton camarade</a:t>
            </a:r>
          </a:p>
        </p:txBody>
      </p:sp>
    </p:spTree>
    <p:extLst>
      <p:ext uri="{BB962C8B-B14F-4D97-AF65-F5344CB8AC3E}">
        <p14:creationId xmlns:p14="http://schemas.microsoft.com/office/powerpoint/2010/main" val="16382061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B55FFC-3C2F-CF00-EE0A-BB851D35EA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0A3D1960-0BD9-F9CE-DD1C-AE58A5F3FC94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B493ECD1-2E92-25FB-72EB-8C0B866D5A8A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9D822CA1-EE65-5314-5B8C-A76D1AE902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829" y="196524"/>
            <a:ext cx="1352120" cy="188993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2D2E92C8-FBAA-50A8-AB27-996686F10F06}"/>
              </a:ext>
            </a:extLst>
          </p:cNvPr>
          <p:cNvSpPr txBox="1"/>
          <p:nvPr/>
        </p:nvSpPr>
        <p:spPr>
          <a:xfrm>
            <a:off x="6306359" y="3173087"/>
            <a:ext cx="56065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apprentis géomètre</a:t>
            </a:r>
          </a:p>
          <a:p>
            <a:r>
              <a:rPr lang="fr-FR" sz="2600" b="1" dirty="0"/>
              <a:t>2/ </a:t>
            </a:r>
            <a:r>
              <a:rPr lang="fr-FR" sz="2600" dirty="0"/>
              <a:t>Avance à ton rythme</a:t>
            </a:r>
            <a:endParaRPr lang="fr-FR" sz="2600" b="1" dirty="0"/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646343F2-82FD-2A49-B398-A88DC0110E7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109451" y="385742"/>
            <a:ext cx="1038797" cy="75574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DC7A8940-D847-967D-3D70-5E9617066D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194" y="1527232"/>
            <a:ext cx="5780581" cy="4349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399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8494CE5-932C-E132-4435-4EF5B391A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0055F95-7248-9B6C-188B-1775883C4F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DA6D2F8E-6EA5-4D8C-4DC4-593D62F1A3D8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43CDB1B-99AF-6111-F5E4-78DE3F22E6E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98047B5-7A54-A816-F539-2F02E18E4993}"/>
                </a:ext>
              </a:extLst>
            </p:cNvPr>
            <p:cNvSpPr txBox="1"/>
            <p:nvPr/>
          </p:nvSpPr>
          <p:spPr>
            <a:xfrm>
              <a:off x="1017142" y="2762493"/>
              <a:ext cx="7741577" cy="10253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J’apprends à avoir des repères (grandeurs)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BD875D2-605B-FCF4-29D9-88469696BFD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6327002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36F8E8-6DB4-8B6E-FA68-A4CA67740D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41DB632D-ABB5-07BF-5B27-FACCEF74A3F4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B543523E-5E98-3BAD-D1B6-65CC55AB803F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>
            <a:extLst>
              <a:ext uri="{FF2B5EF4-FFF2-40B4-BE49-F238E27FC236}">
                <a16:creationId xmlns:a16="http://schemas.microsoft.com/office/drawing/2014/main" id="{7C4812EA-AB45-0EE1-40D4-1E8A68A41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829" y="196524"/>
            <a:ext cx="1352120" cy="188993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2AEF41C-7A78-86DC-B8E5-0543BBADCF2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109451" y="385742"/>
            <a:ext cx="1038797" cy="75574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E6F9D59F-54D5-62B3-E035-4411E0B771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12" y="1259723"/>
            <a:ext cx="5742202" cy="4338553"/>
          </a:xfrm>
          <a:prstGeom prst="rect">
            <a:avLst/>
          </a:prstGeom>
        </p:spPr>
      </p:pic>
      <p:pic>
        <p:nvPicPr>
          <p:cNvPr id="3074" name="Picture 2" descr="Minuterie de 2 Minutes – 123Timer">
            <a:extLst>
              <a:ext uri="{FF2B5EF4-FFF2-40B4-BE49-F238E27FC236}">
                <a16:creationId xmlns:a16="http://schemas.microsoft.com/office/drawing/2014/main" id="{67EF9EED-9331-970D-DE4B-4FD89F5CAA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7853" y="5767812"/>
            <a:ext cx="853720" cy="853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13CEC976-DB3B-2DE0-C0EF-EF1811921BCF}"/>
              </a:ext>
            </a:extLst>
          </p:cNvPr>
          <p:cNvSpPr txBox="1"/>
          <p:nvPr/>
        </p:nvSpPr>
        <p:spPr>
          <a:xfrm>
            <a:off x="6306359" y="3173087"/>
            <a:ext cx="56065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apprentis géomètre</a:t>
            </a:r>
          </a:p>
          <a:p>
            <a:r>
              <a:rPr lang="fr-FR" sz="2600" b="1" dirty="0"/>
              <a:t>2/ </a:t>
            </a:r>
            <a:r>
              <a:rPr lang="fr-FR" sz="2600" dirty="0"/>
              <a:t>Avance à ton rythme</a:t>
            </a:r>
            <a:endParaRPr lang="fr-FR" sz="2600" b="1" dirty="0"/>
          </a:p>
        </p:txBody>
      </p:sp>
    </p:spTree>
    <p:extLst>
      <p:ext uri="{BB962C8B-B14F-4D97-AF65-F5344CB8AC3E}">
        <p14:creationId xmlns:p14="http://schemas.microsoft.com/office/powerpoint/2010/main" val="10835903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EB0F40-258A-FE5C-2092-BF4BB62139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1957861E-924A-748E-E066-F071057AF01F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2EF4ECCE-C90F-A114-9E0D-82B3C812905D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>
            <a:extLst>
              <a:ext uri="{FF2B5EF4-FFF2-40B4-BE49-F238E27FC236}">
                <a16:creationId xmlns:a16="http://schemas.microsoft.com/office/drawing/2014/main" id="{662796F3-F304-3793-3647-285095E0C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038" y="881696"/>
            <a:ext cx="3990687" cy="5159508"/>
          </a:xfrm>
          <a:prstGeom prst="rect">
            <a:avLst/>
          </a:prstGeom>
        </p:spPr>
      </p:pic>
      <p:pic>
        <p:nvPicPr>
          <p:cNvPr id="5" name="Picture 2" descr="fiche › Pride Mobility France">
            <a:extLst>
              <a:ext uri="{FF2B5EF4-FFF2-40B4-BE49-F238E27FC236}">
                <a16:creationId xmlns:a16="http://schemas.microsoft.com/office/drawing/2014/main" id="{FFA641DC-83C4-440C-0DDC-27335D858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842" y="196524"/>
            <a:ext cx="1144327" cy="1144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Minuterie de 5 Minutes – 123Timer">
            <a:extLst>
              <a:ext uri="{FF2B5EF4-FFF2-40B4-BE49-F238E27FC236}">
                <a16:creationId xmlns:a16="http://schemas.microsoft.com/office/drawing/2014/main" id="{3C74799B-49A9-6C54-E521-9DAD33AF6C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13" y="4997705"/>
            <a:ext cx="1206257" cy="1206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mages de Papier A4 – Téléchargement gratuit sur Freepik">
            <a:extLst>
              <a:ext uri="{FF2B5EF4-FFF2-40B4-BE49-F238E27FC236}">
                <a16:creationId xmlns:a16="http://schemas.microsoft.com/office/drawing/2014/main" id="{E7B2F3B7-7293-68C4-CEC3-A764BCDEB5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76" t="14165" r="21440" b="15363"/>
          <a:stretch>
            <a:fillRect/>
          </a:stretch>
        </p:blipFill>
        <p:spPr bwMode="auto">
          <a:xfrm>
            <a:off x="7332358" y="1598942"/>
            <a:ext cx="3038492" cy="3725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75E77EF1-1A88-8F57-0AE5-B8B5CC0E400A}"/>
              </a:ext>
            </a:extLst>
          </p:cNvPr>
          <p:cNvCxnSpPr/>
          <p:nvPr/>
        </p:nvCxnSpPr>
        <p:spPr>
          <a:xfrm>
            <a:off x="8065213" y="2024009"/>
            <a:ext cx="1602769" cy="15513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>
            <a:extLst>
              <a:ext uri="{FF2B5EF4-FFF2-40B4-BE49-F238E27FC236}">
                <a16:creationId xmlns:a16="http://schemas.microsoft.com/office/drawing/2014/main" id="{EBBA7469-65FB-8F4F-EEFF-86ECC68A028F}"/>
              </a:ext>
            </a:extLst>
          </p:cNvPr>
          <p:cNvSpPr/>
          <p:nvPr/>
        </p:nvSpPr>
        <p:spPr>
          <a:xfrm>
            <a:off x="8060590" y="2001149"/>
            <a:ext cx="45719" cy="45719"/>
          </a:xfrm>
          <a:prstGeom prst="ellipse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B2B9B019-5E0F-CC3B-4AA3-AC891E6F9E17}"/>
              </a:ext>
            </a:extLst>
          </p:cNvPr>
          <p:cNvSpPr/>
          <p:nvPr/>
        </p:nvSpPr>
        <p:spPr>
          <a:xfrm>
            <a:off x="9645122" y="3529688"/>
            <a:ext cx="45719" cy="45719"/>
          </a:xfrm>
          <a:prstGeom prst="ellipse">
            <a:avLst/>
          </a:prstGeom>
          <a:solidFill>
            <a:srgbClr val="FF0000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77D88B1-06F9-2A94-A992-307CFF6B1100}"/>
              </a:ext>
            </a:extLst>
          </p:cNvPr>
          <p:cNvSpPr txBox="1"/>
          <p:nvPr/>
        </p:nvSpPr>
        <p:spPr>
          <a:xfrm>
            <a:off x="6379535" y="457328"/>
            <a:ext cx="49441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Observe le pliage réalisé pour obtenir le milieu du segment</a:t>
            </a:r>
          </a:p>
        </p:txBody>
      </p:sp>
    </p:spTree>
    <p:extLst>
      <p:ext uri="{BB962C8B-B14F-4D97-AF65-F5344CB8AC3E}">
        <p14:creationId xmlns:p14="http://schemas.microsoft.com/office/powerpoint/2010/main" val="29272822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3731A2-1263-6347-6BE6-1FF9831CED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05">
            <a:extLst>
              <a:ext uri="{FF2B5EF4-FFF2-40B4-BE49-F238E27FC236}">
                <a16:creationId xmlns:a16="http://schemas.microsoft.com/office/drawing/2014/main" id="{0AB19736-1436-D420-D3ED-671754FA3E34}"/>
              </a:ext>
            </a:extLst>
          </p:cNvPr>
          <p:cNvSpPr/>
          <p:nvPr/>
        </p:nvSpPr>
        <p:spPr>
          <a:xfrm>
            <a:off x="0" y="-1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0" cap="flat">
            <a:solidFill>
              <a:schemeClr val="accent1"/>
            </a:solidFill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>
              <a:solidFill>
                <a:srgbClr val="3333FF"/>
              </a:solidFill>
            </a:endParaRP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677E575D-4D7C-91A2-72C3-22B2E2281E41}"/>
              </a:ext>
            </a:extLst>
          </p:cNvPr>
          <p:cNvCxnSpPr/>
          <p:nvPr/>
        </p:nvCxnSpPr>
        <p:spPr>
          <a:xfrm>
            <a:off x="6056086" y="1011567"/>
            <a:ext cx="0" cy="547200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Image 2">
            <a:extLst>
              <a:ext uri="{FF2B5EF4-FFF2-40B4-BE49-F238E27FC236}">
                <a16:creationId xmlns:a16="http://schemas.microsoft.com/office/drawing/2014/main" id="{F49AB035-8267-2467-1345-F890AE680D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5841" y="111694"/>
            <a:ext cx="1337213" cy="18955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8FB05578-0940-0DEC-02A6-9E3EA3A417CD}"/>
              </a:ext>
            </a:extLst>
          </p:cNvPr>
          <p:cNvSpPr txBox="1"/>
          <p:nvPr/>
        </p:nvSpPr>
        <p:spPr>
          <a:xfrm>
            <a:off x="449496" y="2782669"/>
            <a:ext cx="560659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b="1" dirty="0"/>
              <a:t>1/ </a:t>
            </a:r>
            <a:r>
              <a:rPr lang="fr-FR" sz="2600" dirty="0"/>
              <a:t>Prends le mini fichier </a:t>
            </a:r>
            <a:r>
              <a:rPr lang="fr-FR" sz="2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 apprentis géomètres</a:t>
            </a:r>
          </a:p>
          <a:p>
            <a:r>
              <a:rPr lang="fr-FR" sz="2600" b="1" dirty="0"/>
              <a:t>2/ </a:t>
            </a:r>
            <a:r>
              <a:rPr lang="fr-FR" sz="2600" dirty="0"/>
              <a:t>Avance à ton rythme</a:t>
            </a:r>
            <a:endParaRPr lang="fr-FR" sz="2600" b="1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6A552267-A30F-AB31-1C72-E3B519689AC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3596" b="13650"/>
          <a:stretch>
            <a:fillRect/>
          </a:stretch>
        </p:blipFill>
        <p:spPr>
          <a:xfrm>
            <a:off x="10781515" y="303697"/>
            <a:ext cx="1038797" cy="755747"/>
          </a:xfrm>
          <a:prstGeom prst="rect">
            <a:avLst/>
          </a:prstGeom>
        </p:spPr>
      </p:pic>
      <p:pic>
        <p:nvPicPr>
          <p:cNvPr id="4100" name="Picture 4" descr="Format de papier A6 - Découvrez l'ensemble des infomations sur A6">
            <a:extLst>
              <a:ext uri="{FF2B5EF4-FFF2-40B4-BE49-F238E27FC236}">
                <a16:creationId xmlns:a16="http://schemas.microsoft.com/office/drawing/2014/main" id="{E987D551-68CE-E803-ED4D-FC6A360FDC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8651" y="431943"/>
            <a:ext cx="1984816" cy="1575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55B188BB-5A98-DED7-76B2-DF2EC665FEB5}"/>
              </a:ext>
            </a:extLst>
          </p:cNvPr>
          <p:cNvSpPr txBox="1"/>
          <p:nvPr/>
        </p:nvSpPr>
        <p:spPr>
          <a:xfrm>
            <a:off x="6283841" y="2828836"/>
            <a:ext cx="5613989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/>
              <a:t>1/ </a:t>
            </a:r>
            <a:r>
              <a:rPr lang="fr-FR" sz="2800" dirty="0"/>
              <a:t>Trace </a:t>
            </a:r>
            <a:r>
              <a:rPr lang="fr-FR" sz="2800" b="1" dirty="0"/>
              <a:t>3</a:t>
            </a:r>
            <a:r>
              <a:rPr lang="fr-FR" sz="2800" dirty="0"/>
              <a:t> segments, parfaitement droits et différents en taille et en orientation. </a:t>
            </a:r>
          </a:p>
          <a:p>
            <a:endParaRPr lang="fr-FR" sz="2800" dirty="0"/>
          </a:p>
          <a:p>
            <a:r>
              <a:rPr lang="fr-FR" sz="2800" b="1" dirty="0"/>
              <a:t>2/ </a:t>
            </a:r>
            <a:r>
              <a:rPr lang="fr-FR" sz="2800" dirty="0"/>
              <a:t>Place ensuite le milieu de chaque segment par pliage</a:t>
            </a:r>
          </a:p>
        </p:txBody>
      </p:sp>
      <p:pic>
        <p:nvPicPr>
          <p:cNvPr id="4102" name="Picture 6" descr="Minuterie de 10 Minutes – 123Timer">
            <a:extLst>
              <a:ext uri="{FF2B5EF4-FFF2-40B4-BE49-F238E27FC236}">
                <a16:creationId xmlns:a16="http://schemas.microsoft.com/office/drawing/2014/main" id="{784221ED-046C-8266-C036-CCCCD0FD8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059" y="5506492"/>
            <a:ext cx="1161939" cy="116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4236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BD0D66-E3CE-9FBA-AFDA-3C9CEB3F3C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020E5D1A-4693-68FE-FA7D-C125D18B1670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9D465541-000E-036E-478A-D4393A4B089B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251AE38B-0CE2-1DCD-89F9-1E3A2D43144A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7E24043A-C46F-78F7-516C-967CCECD881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51218" y="205824"/>
            <a:ext cx="1038797" cy="755747"/>
          </a:xfrm>
          <a:prstGeom prst="rect">
            <a:avLst/>
          </a:prstGeom>
        </p:spPr>
      </p:pic>
      <p:sp>
        <p:nvSpPr>
          <p:cNvPr id="4" name="Titre 1">
            <a:extLst>
              <a:ext uri="{FF2B5EF4-FFF2-40B4-BE49-F238E27FC236}">
                <a16:creationId xmlns:a16="http://schemas.microsoft.com/office/drawing/2014/main" id="{ADCB480C-8A28-08CB-4646-375203B6E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7469" y="486616"/>
            <a:ext cx="2894201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+mn-lt"/>
              </a:rPr>
              <a:t>Ça sert à …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6BC9F04-7ABE-66E6-210A-1082F612FD0B}"/>
              </a:ext>
            </a:extLst>
          </p:cNvPr>
          <p:cNvSpPr txBox="1"/>
          <p:nvPr/>
        </p:nvSpPr>
        <p:spPr>
          <a:xfrm>
            <a:off x="4787147" y="1848533"/>
            <a:ext cx="756950" cy="769441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D413E401-B690-2748-1A77-4E8359C820AF}"/>
              </a:ext>
            </a:extLst>
          </p:cNvPr>
          <p:cNvSpPr txBox="1"/>
          <p:nvPr/>
        </p:nvSpPr>
        <p:spPr>
          <a:xfrm>
            <a:off x="4787147" y="3634126"/>
            <a:ext cx="756950" cy="769441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7" name="Bulle narrative : rectangle à coins arrondis 25">
            <a:extLst>
              <a:ext uri="{FF2B5EF4-FFF2-40B4-BE49-F238E27FC236}">
                <a16:creationId xmlns:a16="http://schemas.microsoft.com/office/drawing/2014/main" id="{1E5FF9B7-90EC-3300-B1DF-3B3082FDF1C4}"/>
              </a:ext>
            </a:extLst>
          </p:cNvPr>
          <p:cNvSpPr/>
          <p:nvPr/>
        </p:nvSpPr>
        <p:spPr>
          <a:xfrm>
            <a:off x="5675243" y="5180333"/>
            <a:ext cx="4595750" cy="1151213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peser des aliments.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C1B47F9-7FEA-292F-8FCA-C8916A4D9211}"/>
              </a:ext>
            </a:extLst>
          </p:cNvPr>
          <p:cNvSpPr txBox="1"/>
          <p:nvPr/>
        </p:nvSpPr>
        <p:spPr>
          <a:xfrm>
            <a:off x="4787147" y="5294275"/>
            <a:ext cx="756950" cy="923330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9" name="Bulle narrative : rectangle à coins arrondis 27">
            <a:extLst>
              <a:ext uri="{FF2B5EF4-FFF2-40B4-BE49-F238E27FC236}">
                <a16:creationId xmlns:a16="http://schemas.microsoft.com/office/drawing/2014/main" id="{6E815516-9398-0DA8-4D1B-A5BD3248F3D9}"/>
              </a:ext>
            </a:extLst>
          </p:cNvPr>
          <p:cNvSpPr/>
          <p:nvPr/>
        </p:nvSpPr>
        <p:spPr>
          <a:xfrm>
            <a:off x="5675243" y="3432049"/>
            <a:ext cx="4595750" cy="1151213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mesurer une longueur.</a:t>
            </a:r>
          </a:p>
        </p:txBody>
      </p:sp>
      <p:sp>
        <p:nvSpPr>
          <p:cNvPr id="14" name="Bulle narrative : rectangle à coins arrondis 28">
            <a:extLst>
              <a:ext uri="{FF2B5EF4-FFF2-40B4-BE49-F238E27FC236}">
                <a16:creationId xmlns:a16="http://schemas.microsoft.com/office/drawing/2014/main" id="{15D47C7D-3752-0E8B-F908-FAECC93C848B}"/>
              </a:ext>
            </a:extLst>
          </p:cNvPr>
          <p:cNvSpPr/>
          <p:nvPr/>
        </p:nvSpPr>
        <p:spPr>
          <a:xfrm>
            <a:off x="5675243" y="1657473"/>
            <a:ext cx="4595750" cy="1151213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calculer le temps.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2C2F9052-0C3F-B4B1-B987-24BB1F5246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88" r="7108"/>
          <a:stretch/>
        </p:blipFill>
        <p:spPr>
          <a:xfrm>
            <a:off x="1738428" y="2578921"/>
            <a:ext cx="2894201" cy="2995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505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AC0045-8A31-A2C6-6483-855C2DB2A2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59A1AE2B-0140-4DF9-22A8-C1A59807D96D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6B5AA3E9-3ACF-194B-64FD-5BE172710F33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156C7D83-6CAA-BE7B-28FD-C6E1FCF2A9EE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188BC05B-3E1D-5EFF-740A-377C9DCAD24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51218" y="205824"/>
            <a:ext cx="1038797" cy="75574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369709EA-9FAD-8552-E1A3-12DFD6EEA678}"/>
              </a:ext>
            </a:extLst>
          </p:cNvPr>
          <p:cNvSpPr txBox="1"/>
          <p:nvPr/>
        </p:nvSpPr>
        <p:spPr>
          <a:xfrm>
            <a:off x="5012695" y="1637583"/>
            <a:ext cx="756950" cy="769441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93F6627-8C18-2F90-FB98-081113DB9D9B}"/>
              </a:ext>
            </a:extLst>
          </p:cNvPr>
          <p:cNvSpPr txBox="1"/>
          <p:nvPr/>
        </p:nvSpPr>
        <p:spPr>
          <a:xfrm>
            <a:off x="5012695" y="3412159"/>
            <a:ext cx="756950" cy="769441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5" name="Bulle narrative : rectangle à coins arrondis 25">
            <a:extLst>
              <a:ext uri="{FF2B5EF4-FFF2-40B4-BE49-F238E27FC236}">
                <a16:creationId xmlns:a16="http://schemas.microsoft.com/office/drawing/2014/main" id="{13F17FC2-0F9D-9A04-8C74-C3C0D62F0658}"/>
              </a:ext>
            </a:extLst>
          </p:cNvPr>
          <p:cNvSpPr/>
          <p:nvPr/>
        </p:nvSpPr>
        <p:spPr>
          <a:xfrm>
            <a:off x="5900791" y="4947349"/>
            <a:ext cx="4595750" cy="1151213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mesurer une durée.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3476826-D5E8-BB35-EB88-276711DD735F}"/>
              </a:ext>
            </a:extLst>
          </p:cNvPr>
          <p:cNvSpPr txBox="1"/>
          <p:nvPr/>
        </p:nvSpPr>
        <p:spPr>
          <a:xfrm>
            <a:off x="5012695" y="5160444"/>
            <a:ext cx="756950" cy="769441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7" name="Bulle narrative : rectangle à coins arrondis 27">
            <a:extLst>
              <a:ext uri="{FF2B5EF4-FFF2-40B4-BE49-F238E27FC236}">
                <a16:creationId xmlns:a16="http://schemas.microsoft.com/office/drawing/2014/main" id="{D3021B2F-3625-3385-437E-E026D8DC9DE1}"/>
              </a:ext>
            </a:extLst>
          </p:cNvPr>
          <p:cNvSpPr/>
          <p:nvPr/>
        </p:nvSpPr>
        <p:spPr>
          <a:xfrm>
            <a:off x="5900791" y="3199065"/>
            <a:ext cx="4595750" cy="1151213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mesurer une longueur.</a:t>
            </a:r>
          </a:p>
        </p:txBody>
      </p:sp>
      <p:sp>
        <p:nvSpPr>
          <p:cNvPr id="8" name="Bulle narrative : rectangle à coins arrondis 28">
            <a:extLst>
              <a:ext uri="{FF2B5EF4-FFF2-40B4-BE49-F238E27FC236}">
                <a16:creationId xmlns:a16="http://schemas.microsoft.com/office/drawing/2014/main" id="{87F4ABAE-4445-394D-F89C-926146DDA277}"/>
              </a:ext>
            </a:extLst>
          </p:cNvPr>
          <p:cNvSpPr/>
          <p:nvPr/>
        </p:nvSpPr>
        <p:spPr>
          <a:xfrm>
            <a:off x="5900791" y="1424489"/>
            <a:ext cx="4595750" cy="1151213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peser une masse.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44059A3-6EC7-A9B8-694C-871DB205570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6443" y="2581635"/>
            <a:ext cx="3191261" cy="2042407"/>
          </a:xfrm>
          <a:prstGeom prst="rect">
            <a:avLst/>
          </a:prstGeom>
        </p:spPr>
      </p:pic>
      <p:sp>
        <p:nvSpPr>
          <p:cNvPr id="12" name="Titre 1">
            <a:extLst>
              <a:ext uri="{FF2B5EF4-FFF2-40B4-BE49-F238E27FC236}">
                <a16:creationId xmlns:a16="http://schemas.microsoft.com/office/drawing/2014/main" id="{CFFAF002-0511-F5C9-14B4-61C818D6ED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7469" y="486616"/>
            <a:ext cx="2894201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+mn-lt"/>
              </a:rPr>
              <a:t>Ça sert à …</a:t>
            </a:r>
          </a:p>
        </p:txBody>
      </p:sp>
    </p:spTree>
    <p:extLst>
      <p:ext uri="{BB962C8B-B14F-4D97-AF65-F5344CB8AC3E}">
        <p14:creationId xmlns:p14="http://schemas.microsoft.com/office/powerpoint/2010/main" val="3598987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B6544D-6F91-169B-610A-A7C461E679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D6E972BB-E532-C235-C9DA-10A9FEDC3CAC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76621EF8-CADD-2937-492C-15BD43C9AD45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BD8B7627-6BE9-572B-2FC9-489E0CD50943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2A269C09-48E0-0773-8F32-D1DA90C02C2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51218" y="205824"/>
            <a:ext cx="1038797" cy="75574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BEFC337-34FB-7CBB-523C-83C1BB222A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7469" y="486616"/>
            <a:ext cx="2894201" cy="132556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+mn-lt"/>
              </a:rPr>
              <a:t>Ça sert à …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E59AFE6-2955-1218-FB8E-3C347BCDB09A}"/>
              </a:ext>
            </a:extLst>
          </p:cNvPr>
          <p:cNvSpPr txBox="1"/>
          <p:nvPr/>
        </p:nvSpPr>
        <p:spPr>
          <a:xfrm>
            <a:off x="5207904" y="1683315"/>
            <a:ext cx="756950" cy="769441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4CA0F7D7-8B8B-D8F7-703E-75EB05FAE02B}"/>
              </a:ext>
            </a:extLst>
          </p:cNvPr>
          <p:cNvSpPr txBox="1"/>
          <p:nvPr/>
        </p:nvSpPr>
        <p:spPr>
          <a:xfrm>
            <a:off x="5207904" y="3402806"/>
            <a:ext cx="756950" cy="769441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6" name="Bulle narrative : rectangle à coins arrondis 25">
            <a:extLst>
              <a:ext uri="{FF2B5EF4-FFF2-40B4-BE49-F238E27FC236}">
                <a16:creationId xmlns:a16="http://schemas.microsoft.com/office/drawing/2014/main" id="{902AEE7C-5731-0D9B-E01C-D9C502CF3A36}"/>
              </a:ext>
            </a:extLst>
          </p:cNvPr>
          <p:cNvSpPr/>
          <p:nvPr/>
        </p:nvSpPr>
        <p:spPr>
          <a:xfrm>
            <a:off x="6096000" y="4971047"/>
            <a:ext cx="4595750" cy="1151213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compter.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26DDE83-461D-9943-E2A9-4E31ED1EAFE2}"/>
              </a:ext>
            </a:extLst>
          </p:cNvPr>
          <p:cNvSpPr txBox="1"/>
          <p:nvPr/>
        </p:nvSpPr>
        <p:spPr>
          <a:xfrm>
            <a:off x="5207904" y="5151091"/>
            <a:ext cx="756950" cy="769441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C</a:t>
            </a:r>
          </a:p>
        </p:txBody>
      </p:sp>
      <p:sp>
        <p:nvSpPr>
          <p:cNvPr id="8" name="Bulle narrative : rectangle à coins arrondis 27">
            <a:extLst>
              <a:ext uri="{FF2B5EF4-FFF2-40B4-BE49-F238E27FC236}">
                <a16:creationId xmlns:a16="http://schemas.microsoft.com/office/drawing/2014/main" id="{2B27F98B-A2BC-D3FB-E9E5-6A09183B4CFE}"/>
              </a:ext>
            </a:extLst>
          </p:cNvPr>
          <p:cNvSpPr/>
          <p:nvPr/>
        </p:nvSpPr>
        <p:spPr>
          <a:xfrm>
            <a:off x="6096000" y="3222763"/>
            <a:ext cx="4595750" cy="1151213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mesurer une longueur.</a:t>
            </a:r>
          </a:p>
        </p:txBody>
      </p:sp>
      <p:sp>
        <p:nvSpPr>
          <p:cNvPr id="9" name="Bulle narrative : rectangle à coins arrondis 28">
            <a:extLst>
              <a:ext uri="{FF2B5EF4-FFF2-40B4-BE49-F238E27FC236}">
                <a16:creationId xmlns:a16="http://schemas.microsoft.com/office/drawing/2014/main" id="{96114548-13CA-04F2-3E83-BA4C8E8D2F84}"/>
              </a:ext>
            </a:extLst>
          </p:cNvPr>
          <p:cNvSpPr/>
          <p:nvPr/>
        </p:nvSpPr>
        <p:spPr>
          <a:xfrm>
            <a:off x="6096000" y="1448187"/>
            <a:ext cx="4595750" cy="1151213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r>
              <a:rPr lang="fr-FR" sz="2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comparer des masses.</a:t>
            </a: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CB90D0A9-FA13-B4B8-B502-5FDA75D830B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176" y="2228742"/>
            <a:ext cx="3652014" cy="2434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4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484A24-FCBA-7864-910D-53627AF522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0450E9B8-688A-9E35-91B7-1F217415B719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CAFD74CD-2ADA-5C45-A159-A15843CAC9FB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2ED7FAE6-665D-617F-B6BC-E935BDFF0E66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1B9FE98E-E944-5571-A6CB-3144B147E59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51218" y="205824"/>
            <a:ext cx="1038797" cy="75574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A40377E0-FEDF-5596-0D65-A079B9D2E0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8734" y="583697"/>
            <a:ext cx="10774531" cy="132556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+mn-lt"/>
              </a:rPr>
              <a:t>Pour mesurer la hauteur d’un meuble, je prends …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A9CD693-8147-CD64-35CB-819C6B59B3C8}"/>
              </a:ext>
            </a:extLst>
          </p:cNvPr>
          <p:cNvSpPr txBox="1"/>
          <p:nvPr/>
        </p:nvSpPr>
        <p:spPr>
          <a:xfrm>
            <a:off x="3821808" y="2608792"/>
            <a:ext cx="756950" cy="769441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B8A6ADA8-F336-A919-3A1E-1A4793A7C678}"/>
              </a:ext>
            </a:extLst>
          </p:cNvPr>
          <p:cNvSpPr txBox="1"/>
          <p:nvPr/>
        </p:nvSpPr>
        <p:spPr>
          <a:xfrm>
            <a:off x="3821808" y="4947744"/>
            <a:ext cx="756950" cy="769441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6" name="Bulle narrative : rectangle à coins arrondis 28">
            <a:extLst>
              <a:ext uri="{FF2B5EF4-FFF2-40B4-BE49-F238E27FC236}">
                <a16:creationId xmlns:a16="http://schemas.microsoft.com/office/drawing/2014/main" id="{43E1EB76-78D3-D55A-2568-1EF6005E5BB5}"/>
              </a:ext>
            </a:extLst>
          </p:cNvPr>
          <p:cNvSpPr/>
          <p:nvPr/>
        </p:nvSpPr>
        <p:spPr>
          <a:xfrm>
            <a:off x="4721808" y="1909260"/>
            <a:ext cx="3236259" cy="2153392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endParaRPr lang="fr-FR" sz="2400" dirty="0">
              <a:solidFill>
                <a:schemeClr val="tx1"/>
              </a:solidFill>
            </a:endParaRPr>
          </a:p>
        </p:txBody>
      </p:sp>
      <p:sp>
        <p:nvSpPr>
          <p:cNvPr id="7" name="Bulle narrative : rectangle à coins arrondis 5">
            <a:extLst>
              <a:ext uri="{FF2B5EF4-FFF2-40B4-BE49-F238E27FC236}">
                <a16:creationId xmlns:a16="http://schemas.microsoft.com/office/drawing/2014/main" id="{C12C4609-808D-9CAF-B9E4-1C05DF206E14}"/>
              </a:ext>
            </a:extLst>
          </p:cNvPr>
          <p:cNvSpPr/>
          <p:nvPr/>
        </p:nvSpPr>
        <p:spPr>
          <a:xfrm>
            <a:off x="4721808" y="4285260"/>
            <a:ext cx="3236259" cy="2153392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endParaRPr lang="fr-FR" sz="2400" dirty="0">
              <a:solidFill>
                <a:schemeClr val="tx1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FABE0808-6F1B-5387-DBA3-AFC5ADD6347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1218" y="2080908"/>
            <a:ext cx="1820898" cy="182089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F801F99-8759-9150-27FE-EBE8086249BA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21808" y="3896519"/>
            <a:ext cx="1556205" cy="279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63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12BD3-D5A6-6921-A0AB-8C9C8F054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6357">
            <a:extLst>
              <a:ext uri="{FF2B5EF4-FFF2-40B4-BE49-F238E27FC236}">
                <a16:creationId xmlns:a16="http://schemas.microsoft.com/office/drawing/2014/main" id="{1B2A68CB-3039-15B3-0E95-B0152AE72608}"/>
              </a:ext>
            </a:extLst>
          </p:cNvPr>
          <p:cNvGrpSpPr/>
          <p:nvPr/>
        </p:nvGrpSpPr>
        <p:grpSpPr>
          <a:xfrm>
            <a:off x="0" y="0"/>
            <a:ext cx="2051685" cy="1764030"/>
            <a:chOff x="0" y="0"/>
            <a:chExt cx="2052011" cy="1764030"/>
          </a:xfrm>
        </p:grpSpPr>
        <p:sp>
          <p:nvSpPr>
            <p:cNvPr id="11" name="Shape 19">
              <a:extLst>
                <a:ext uri="{FF2B5EF4-FFF2-40B4-BE49-F238E27FC236}">
                  <a16:creationId xmlns:a16="http://schemas.microsoft.com/office/drawing/2014/main" id="{2F088916-0FCB-127D-042C-CB3C5540119F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0" y="0"/>
                  </a:moveTo>
                  <a:lnTo>
                    <a:pt x="2052011" y="0"/>
                  </a:lnTo>
                  <a:lnTo>
                    <a:pt x="0" y="1764030"/>
                  </a:lnTo>
                  <a:lnTo>
                    <a:pt x="0" y="0"/>
                  </a:lnTo>
                  <a:close/>
                </a:path>
              </a:pathLst>
            </a:custGeom>
            <a:ln w="0" cap="flat">
              <a:miter lim="127000"/>
            </a:ln>
          </p:spPr>
          <p:style>
            <a:lnRef idx="0">
              <a:srgbClr val="000000">
                <a:alpha val="0"/>
              </a:srgbClr>
            </a:lnRef>
            <a:fillRef idx="1">
              <a:srgbClr val="FFCC00"/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  <p:sp>
          <p:nvSpPr>
            <p:cNvPr id="13" name="Shape 21">
              <a:extLst>
                <a:ext uri="{FF2B5EF4-FFF2-40B4-BE49-F238E27FC236}">
                  <a16:creationId xmlns:a16="http://schemas.microsoft.com/office/drawing/2014/main" id="{8977C34C-ECBF-CD41-C4BC-CE47BFD50187}"/>
                </a:ext>
              </a:extLst>
            </p:cNvPr>
            <p:cNvSpPr/>
            <p:nvPr/>
          </p:nvSpPr>
          <p:spPr>
            <a:xfrm>
              <a:off x="0" y="0"/>
              <a:ext cx="2052011" cy="1764030"/>
            </a:xfrm>
            <a:custGeom>
              <a:avLst/>
              <a:gdLst/>
              <a:ahLst/>
              <a:cxnLst/>
              <a:rect l="0" t="0" r="0" b="0"/>
              <a:pathLst>
                <a:path w="2052011" h="1764030">
                  <a:moveTo>
                    <a:pt x="2052011" y="0"/>
                  </a:moveTo>
                  <a:lnTo>
                    <a:pt x="0" y="0"/>
                  </a:lnTo>
                  <a:lnTo>
                    <a:pt x="0" y="1764030"/>
                  </a:lnTo>
                  <a:close/>
                </a:path>
              </a:pathLst>
            </a:custGeom>
            <a:ln w="19050" cap="rnd">
              <a:round/>
            </a:ln>
          </p:spPr>
          <p:style>
            <a:lnRef idx="1">
              <a:srgbClr val="FFCC00"/>
            </a:lnRef>
            <a:fillRef idx="0">
              <a:srgbClr val="000000">
                <a:alpha val="0"/>
              </a:srgbClr>
            </a:fillRef>
            <a:effectRef idx="0">
              <a:scrgbClr r="0" g="0" b="0"/>
            </a:effectRef>
            <a:fontRef idx="none"/>
          </p:style>
          <p:txBody>
            <a:bodyPr/>
            <a:lstStyle/>
            <a:p>
              <a:endParaRPr lang="fr-FR"/>
            </a:p>
          </p:txBody>
        </p:sp>
      </p:grpSp>
      <p:pic>
        <p:nvPicPr>
          <p:cNvPr id="3" name="Image 2">
            <a:extLst>
              <a:ext uri="{FF2B5EF4-FFF2-40B4-BE49-F238E27FC236}">
                <a16:creationId xmlns:a16="http://schemas.microsoft.com/office/drawing/2014/main" id="{9E011E92-57F2-652A-A2E8-542F59FC6C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3596" b="13650"/>
          <a:stretch>
            <a:fillRect/>
          </a:stretch>
        </p:blipFill>
        <p:spPr>
          <a:xfrm>
            <a:off x="5451218" y="205824"/>
            <a:ext cx="1038797" cy="75574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77FE457-B513-5C21-A05F-801DF183D4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07195" y="774293"/>
            <a:ext cx="9832733" cy="1325563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sz="3600" dirty="0">
                <a:latin typeface="+mn-lt"/>
              </a:rPr>
              <a:t>Pour mesurer le temps de cuisson de mon gâteau aux pommes, je prends…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4C781EC-3EB0-7A97-4721-10630BD5EDBE}"/>
              </a:ext>
            </a:extLst>
          </p:cNvPr>
          <p:cNvSpPr txBox="1"/>
          <p:nvPr/>
        </p:nvSpPr>
        <p:spPr>
          <a:xfrm>
            <a:off x="5719945" y="2383864"/>
            <a:ext cx="756950" cy="769441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A2C3DAE-2CE9-4023-5B4E-D3E37A6AA299}"/>
              </a:ext>
            </a:extLst>
          </p:cNvPr>
          <p:cNvSpPr txBox="1"/>
          <p:nvPr/>
        </p:nvSpPr>
        <p:spPr>
          <a:xfrm>
            <a:off x="5719945" y="4723864"/>
            <a:ext cx="756950" cy="769441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>
            <a:defPPr>
              <a:defRPr lang="en-US"/>
            </a:defPPr>
            <a:lvl1pPr algn="ctr">
              <a:defRPr sz="4400" b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fr-FR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6" name="Bulle narrative : rectangle à coins arrondis 28">
            <a:extLst>
              <a:ext uri="{FF2B5EF4-FFF2-40B4-BE49-F238E27FC236}">
                <a16:creationId xmlns:a16="http://schemas.microsoft.com/office/drawing/2014/main" id="{F7C41B46-F134-1437-CF0F-15AD1C81C2A3}"/>
              </a:ext>
            </a:extLst>
          </p:cNvPr>
          <p:cNvSpPr/>
          <p:nvPr/>
        </p:nvSpPr>
        <p:spPr>
          <a:xfrm>
            <a:off x="6619945" y="1735864"/>
            <a:ext cx="3236259" cy="2153392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endParaRPr lang="fr-FR" sz="2400" dirty="0">
              <a:solidFill>
                <a:schemeClr val="tx1"/>
              </a:solidFill>
            </a:endParaRPr>
          </a:p>
        </p:txBody>
      </p:sp>
      <p:sp>
        <p:nvSpPr>
          <p:cNvPr id="7" name="Bulle narrative : rectangle à coins arrondis 5">
            <a:extLst>
              <a:ext uri="{FF2B5EF4-FFF2-40B4-BE49-F238E27FC236}">
                <a16:creationId xmlns:a16="http://schemas.microsoft.com/office/drawing/2014/main" id="{61422309-D134-20D2-D225-7A8C09A125A7}"/>
              </a:ext>
            </a:extLst>
          </p:cNvPr>
          <p:cNvSpPr/>
          <p:nvPr/>
        </p:nvSpPr>
        <p:spPr>
          <a:xfrm>
            <a:off x="6619945" y="4111864"/>
            <a:ext cx="3236259" cy="2153392"/>
          </a:xfrm>
          <a:prstGeom prst="roundRect">
            <a:avLst/>
          </a:prstGeom>
          <a:solidFill>
            <a:srgbClr val="FFE9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36000" bIns="36000" rtlCol="0" anchor="ctr" anchorCtr="0">
            <a:noAutofit/>
          </a:bodyPr>
          <a:lstStyle/>
          <a:p>
            <a:pPr algn="ctr"/>
            <a:endParaRPr lang="fr-FR" sz="2400" dirty="0">
              <a:solidFill>
                <a:schemeClr val="tx1"/>
              </a:solidFill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45F2309D-53B1-5ACE-0C4B-29628F8B726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E7E8EC"/>
              </a:clrFrom>
              <a:clrTo>
                <a:srgbClr val="E7E8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6" r="4028" b="3665"/>
          <a:stretch/>
        </p:blipFill>
        <p:spPr>
          <a:xfrm>
            <a:off x="6697034" y="1915247"/>
            <a:ext cx="3026560" cy="1824010"/>
          </a:xfrm>
          <a:prstGeom prst="rect">
            <a:avLst/>
          </a:prstGeom>
          <a:solidFill>
            <a:srgbClr val="FFEA9D"/>
          </a:solidFill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F394EF4-C389-FE2F-AC97-142952ECBA1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389" y="4130296"/>
            <a:ext cx="2313037" cy="212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224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498EB-D913-4EFD-8F28-5C16EE129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4EC5DE38-5D09-84BE-0ED6-DE379542DBA4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9C966ACC-715D-E932-EAAE-60043F04A7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31343C2C-46D5-27F5-ACC1-7934222628BC}"/>
                </a:ext>
              </a:extLst>
            </p:cNvPr>
            <p:cNvSpPr txBox="1"/>
            <p:nvPr/>
          </p:nvSpPr>
          <p:spPr>
            <a:xfrm>
              <a:off x="477749" y="2980562"/>
              <a:ext cx="7813496" cy="556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3200" b="1" dirty="0">
                <a:solidFill>
                  <a:schemeClr val="bg1"/>
                </a:solidFill>
              </a:endParaRPr>
            </a:p>
          </p:txBody>
        </p:sp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4D6A2D50-2F24-BC76-21C6-52F57C5FA8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44B80A3D-619E-9736-5B01-FD3B60000497}"/>
              </a:ext>
            </a:extLst>
          </p:cNvPr>
          <p:cNvSpPr txBox="1"/>
          <p:nvPr/>
        </p:nvSpPr>
        <p:spPr>
          <a:xfrm>
            <a:off x="965771" y="2893281"/>
            <a:ext cx="1084951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décomposer et calculer</a:t>
            </a: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fr-FR" sz="3200" b="1" dirty="0">
                <a:solidFill>
                  <a:schemeClr val="bg1"/>
                </a:solidFill>
              </a:rPr>
              <a:t>Je sais ajouter 9, 19, 29 à un nombre</a:t>
            </a: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fr-FR" sz="3200" b="1" dirty="0">
              <a:solidFill>
                <a:schemeClr val="bg1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fr-FR" sz="3200" b="1" dirty="0">
              <a:solidFill>
                <a:schemeClr val="bg1"/>
              </a:solidFill>
            </a:endParaRPr>
          </a:p>
          <a:p>
            <a:r>
              <a:rPr lang="fr-FR" sz="3200" b="1" dirty="0">
                <a:solidFill>
                  <a:schemeClr val="bg1"/>
                </a:solidFill>
              </a:rPr>
              <a:t> </a:t>
            </a:r>
          </a:p>
          <a:p>
            <a:endParaRPr lang="fr-FR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0113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ECEA4D-56DE-695E-995E-5A074397B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5">
            <a:extLst>
              <a:ext uri="{FF2B5EF4-FFF2-40B4-BE49-F238E27FC236}">
                <a16:creationId xmlns:a16="http://schemas.microsoft.com/office/drawing/2014/main" id="{CF084DE9-3E0F-67A4-857E-F3B0E9968A7A}"/>
              </a:ext>
            </a:extLst>
          </p:cNvPr>
          <p:cNvSpPr/>
          <p:nvPr/>
        </p:nvSpPr>
        <p:spPr>
          <a:xfrm>
            <a:off x="0" y="0"/>
            <a:ext cx="2051685" cy="1763395"/>
          </a:xfrm>
          <a:custGeom>
            <a:avLst/>
            <a:gdLst/>
            <a:ahLst/>
            <a:cxnLst/>
            <a:rect l="0" t="0" r="0" b="0"/>
            <a:pathLst>
              <a:path w="2051948" h="1764030">
                <a:moveTo>
                  <a:pt x="0" y="0"/>
                </a:moveTo>
                <a:lnTo>
                  <a:pt x="2051948" y="0"/>
                </a:lnTo>
                <a:lnTo>
                  <a:pt x="0" y="176403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 w="0" cap="flat">
            <a:miter lim="127000"/>
          </a:ln>
        </p:spPr>
        <p:style>
          <a:lnRef idx="0">
            <a:srgbClr val="000000">
              <a:alpha val="0"/>
            </a:srgbClr>
          </a:lnRef>
          <a:fillRef idx="1">
            <a:srgbClr val="66FF33"/>
          </a:fillRef>
          <a:effectRef idx="0">
            <a:scrgbClr r="0" g="0" b="0"/>
          </a:effectRef>
          <a:fontRef idx="none"/>
        </p:style>
        <p:txBody>
          <a:bodyPr/>
          <a:lstStyle/>
          <a:p>
            <a:endParaRPr lang="fr-FR" dirty="0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6131EA6-2345-2C57-C34C-306FE78F582A}"/>
              </a:ext>
            </a:extLst>
          </p:cNvPr>
          <p:cNvSpPr txBox="1"/>
          <p:nvPr/>
        </p:nvSpPr>
        <p:spPr>
          <a:xfrm>
            <a:off x="1845014" y="911061"/>
            <a:ext cx="293894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dirty="0"/>
              <a:t>Regarde la vidéo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1861DEDB-D107-6D75-DFBD-984B141FFAB1}"/>
              </a:ext>
            </a:extLst>
          </p:cNvPr>
          <p:cNvCxnSpPr>
            <a:cxnSpLocks/>
          </p:cNvCxnSpPr>
          <p:nvPr/>
        </p:nvCxnSpPr>
        <p:spPr>
          <a:xfrm>
            <a:off x="6096000" y="1251932"/>
            <a:ext cx="0" cy="5177148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A262E6DC-1FDB-2206-A89A-B201A5ACFF09}"/>
              </a:ext>
            </a:extLst>
          </p:cNvPr>
          <p:cNvSpPr txBox="1"/>
          <p:nvPr/>
        </p:nvSpPr>
        <p:spPr>
          <a:xfrm>
            <a:off x="6252585" y="1251932"/>
            <a:ext cx="13356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200" u="sng" dirty="0"/>
              <a:t>Rappel</a:t>
            </a:r>
          </a:p>
        </p:txBody>
      </p:sp>
      <p:pic>
        <p:nvPicPr>
          <p:cNvPr id="4" name="20251028-0943-29.0640638">
            <a:hlinkClick r:id="" action="ppaction://media"/>
            <a:extLst>
              <a:ext uri="{FF2B5EF4-FFF2-40B4-BE49-F238E27FC236}">
                <a16:creationId xmlns:a16="http://schemas.microsoft.com/office/drawing/2014/main" id="{49F69B33-124A-2798-A270-A255DCE0390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387" y="1763395"/>
            <a:ext cx="5900029" cy="438745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58CF471-262A-A06E-335B-CC8119E319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37699" y="236774"/>
            <a:ext cx="1184838" cy="168449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6964797-3820-FE32-0D2F-AAE3C3D89A6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52585" y="2377399"/>
            <a:ext cx="5526556" cy="279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017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1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14934</TotalTime>
  <Words>815</Words>
  <Application>Microsoft Office PowerPoint</Application>
  <PresentationFormat>Grand écran</PresentationFormat>
  <Paragraphs>110</Paragraphs>
  <Slides>22</Slides>
  <Notes>18</Notes>
  <HiddenSlides>0</HiddenSlides>
  <MMClips>2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9" baseType="lpstr">
      <vt:lpstr>Arial</vt:lpstr>
      <vt:lpstr>BelleAllureCE</vt:lpstr>
      <vt:lpstr>Calibri</vt:lpstr>
      <vt:lpstr>Calibri Light</vt:lpstr>
      <vt:lpstr>KG Turning Tables</vt:lpstr>
      <vt:lpstr>Wingdings</vt:lpstr>
      <vt:lpstr>Thème Office</vt:lpstr>
      <vt:lpstr>PERIODE 2  séance 40</vt:lpstr>
      <vt:lpstr>Présentation PowerPoint</vt:lpstr>
      <vt:lpstr>Ça sert à …</vt:lpstr>
      <vt:lpstr>Ça sert à …</vt:lpstr>
      <vt:lpstr>Ça sert à …</vt:lpstr>
      <vt:lpstr>Pour mesurer la hauteur d’un meuble, je prends …</vt:lpstr>
      <vt:lpstr>Pour mesurer le temps de cuisson de mon gâteau aux pommes, je prends…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Laetitia</dc:creator>
  <cp:lastModifiedBy>VALERIE BAILLY</cp:lastModifiedBy>
  <cp:revision>327</cp:revision>
  <dcterms:created xsi:type="dcterms:W3CDTF">2018-07-28T07:30:27Z</dcterms:created>
  <dcterms:modified xsi:type="dcterms:W3CDTF">2025-10-28T10:32:40Z</dcterms:modified>
</cp:coreProperties>
</file>